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276" r:id="rId7"/>
    <p:sldId id="301" r:id="rId8"/>
    <p:sldId id="282" r:id="rId9"/>
    <p:sldId id="284" r:id="rId10"/>
    <p:sldId id="286" r:id="rId11"/>
    <p:sldId id="288" r:id="rId12"/>
    <p:sldId id="292" r:id="rId13"/>
    <p:sldId id="290" r:id="rId14"/>
    <p:sldId id="294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0" autoAdjust="0"/>
    <p:restoredTop sz="94660"/>
  </p:normalViewPr>
  <p:slideViewPr>
    <p:cSldViewPr snapToGrid="0">
      <p:cViewPr>
        <p:scale>
          <a:sx n="90" d="100"/>
          <a:sy n="90" d="100"/>
        </p:scale>
        <p:origin x="45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ov_delovni_lis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ov_delovni_lis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ov_delovni_lis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ov_delovni_lis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ov_delovni_lis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ov_delovni_lis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ov_delovni_lis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ov_delovni_lis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ov_delovni_lis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ov_delovni_lis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200" b="1" dirty="0" smtClean="0"/>
              <a:t>DELEŽ (%) AKTIVNIH UPORABNIKOV - ŠTUDENTOV Z VISOKOŠOLSKEGA ZAVODA GLEDE NA ŠTEVILO VPISANIH NA VISOKOŠOLSKI ZAVOD</a:t>
            </a:r>
            <a:endParaRPr lang="sl-SI" sz="2200" b="1" dirty="0"/>
          </a:p>
        </c:rich>
      </c:tx>
      <c:layout>
        <c:manualLayout>
          <c:xMode val="edge"/>
          <c:yMode val="edge"/>
          <c:x val="0.12623084235837334"/>
          <c:y val="1.78137759759171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2.9040960906551606E-2"/>
          <c:y val="0.26495805276798734"/>
          <c:w val="0.95824178986858088"/>
          <c:h val="0.65513664408163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List1!$B$1:$B$2</c:f>
              <c:strCache>
                <c:ptCount val="2"/>
                <c:pt idx="0">
                  <c:v>Število aktivnih uporabnikov – študentov visokošolskega zavoda/univerze  glede na število študentov vpisanih na visokošolski zavod/univerzo</c:v>
                </c:pt>
                <c:pt idx="1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List1!$A$3:$A$14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List1!$B$3:$B$14</c:f>
              <c:numCache>
                <c:formatCode>General</c:formatCode>
                <c:ptCount val="12"/>
                <c:pt idx="0">
                  <c:v>31</c:v>
                </c:pt>
                <c:pt idx="1">
                  <c:v>61</c:v>
                </c:pt>
                <c:pt idx="2">
                  <c:v>0</c:v>
                </c:pt>
                <c:pt idx="3">
                  <c:v>66.14</c:v>
                </c:pt>
                <c:pt idx="4">
                  <c:v>10.36</c:v>
                </c:pt>
                <c:pt idx="5">
                  <c:v>30</c:v>
                </c:pt>
                <c:pt idx="6">
                  <c:v>67</c:v>
                </c:pt>
                <c:pt idx="7">
                  <c:v>80.62</c:v>
                </c:pt>
                <c:pt idx="8">
                  <c:v>77</c:v>
                </c:pt>
                <c:pt idx="9">
                  <c:v>68</c:v>
                </c:pt>
                <c:pt idx="10">
                  <c:v>81.39</c:v>
                </c:pt>
                <c:pt idx="11">
                  <c:v>74.34</c:v>
                </c:pt>
              </c:numCache>
            </c:numRef>
          </c:val>
        </c:ser>
        <c:ser>
          <c:idx val="1"/>
          <c:order val="1"/>
          <c:tx>
            <c:strRef>
              <c:f>List1!$C$1:$C$2</c:f>
              <c:strCache>
                <c:ptCount val="2"/>
                <c:pt idx="0">
                  <c:v>Število aktivnih uporabnikov – študentov visokošolskega zavoda/univerze  glede na število študentov vpisanih na visokošolski zavod/univerzo</c:v>
                </c:pt>
                <c:pt idx="1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List1!$A$3:$A$14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List1!$C$3:$C$14</c:f>
              <c:numCache>
                <c:formatCode>General</c:formatCode>
                <c:ptCount val="12"/>
                <c:pt idx="0">
                  <c:v>53.25</c:v>
                </c:pt>
                <c:pt idx="1">
                  <c:v>45.71</c:v>
                </c:pt>
                <c:pt idx="2">
                  <c:v>15.85</c:v>
                </c:pt>
                <c:pt idx="3">
                  <c:v>51.68</c:v>
                </c:pt>
                <c:pt idx="4">
                  <c:v>19.149999999999999</c:v>
                </c:pt>
                <c:pt idx="5">
                  <c:v>88.2</c:v>
                </c:pt>
                <c:pt idx="6">
                  <c:v>64.5</c:v>
                </c:pt>
                <c:pt idx="7">
                  <c:v>100</c:v>
                </c:pt>
                <c:pt idx="8">
                  <c:v>77.760000000000005</c:v>
                </c:pt>
                <c:pt idx="9">
                  <c:v>100</c:v>
                </c:pt>
                <c:pt idx="10">
                  <c:v>84.34</c:v>
                </c:pt>
                <c:pt idx="11">
                  <c:v>65.42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02231504"/>
        <c:axId val="-1502233136"/>
      </c:barChart>
      <c:catAx>
        <c:axId val="-150223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502233136"/>
        <c:crosses val="autoZero"/>
        <c:auto val="1"/>
        <c:lblAlgn val="ctr"/>
        <c:lblOffset val="100"/>
        <c:noMultiLvlLbl val="0"/>
      </c:catAx>
      <c:valAx>
        <c:axId val="-150223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50223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103148299498822E-2"/>
          <c:y val="0.15640765163289966"/>
          <c:w val="0.88751570539215152"/>
          <c:h val="8.1730085367294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DELEŽ SREDSTEV (%) ZA NAKUP KNJIŽ. GRADIVA GLEDE NA CELOTNE PRIHODKE KNJIŽNICE</a:t>
            </a:r>
            <a:endParaRPr lang="sl-SI" sz="2400" b="1" dirty="0"/>
          </a:p>
        </c:rich>
      </c:tx>
      <c:layout>
        <c:manualLayout>
          <c:xMode val="edge"/>
          <c:yMode val="edge"/>
          <c:x val="0.12849381833231333"/>
          <c:y val="1.17644814302767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27396620421218759"/>
          <c:w val="0.95824178986858088"/>
          <c:h val="0.61722443104349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List9!$B$1:$B$8</c:f>
              <c:strCache>
                <c:ptCount val="8"/>
                <c:pt idx="0">
                  <c:v>Delež sredstev (%) za nakup knjižničnega gradiva glede na celotne prihodke visokošolske knjižnice/univerzitetne knjižnice</c:v>
                </c:pt>
                <c:pt idx="7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List9!$A$9:$A$20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List9!$B$9:$B$20</c:f>
              <c:numCache>
                <c:formatCode>General</c:formatCode>
                <c:ptCount val="12"/>
                <c:pt idx="0">
                  <c:v>16.899999999999999</c:v>
                </c:pt>
                <c:pt idx="1">
                  <c:v>0</c:v>
                </c:pt>
                <c:pt idx="2">
                  <c:v>0</c:v>
                </c:pt>
                <c:pt idx="3">
                  <c:v>56</c:v>
                </c:pt>
                <c:pt idx="4">
                  <c:v>0.14000000000000001</c:v>
                </c:pt>
                <c:pt idx="5">
                  <c:v>25.8</c:v>
                </c:pt>
                <c:pt idx="6">
                  <c:v>40</c:v>
                </c:pt>
                <c:pt idx="7">
                  <c:v>24.8</c:v>
                </c:pt>
                <c:pt idx="8">
                  <c:v>18.7</c:v>
                </c:pt>
                <c:pt idx="9">
                  <c:v>0</c:v>
                </c:pt>
                <c:pt idx="10">
                  <c:v>29.7</c:v>
                </c:pt>
                <c:pt idx="11">
                  <c:v>65.2</c:v>
                </c:pt>
              </c:numCache>
            </c:numRef>
          </c:val>
        </c:ser>
        <c:ser>
          <c:idx val="1"/>
          <c:order val="1"/>
          <c:tx>
            <c:strRef>
              <c:f>List9!$C$1:$C$8</c:f>
              <c:strCache>
                <c:ptCount val="8"/>
                <c:pt idx="0">
                  <c:v>Delež sredstev (%) za nakup knjižničnega gradiva glede na celotne prihodke visokošolske knjižnice/univerzitetne knjižnice</c:v>
                </c:pt>
                <c:pt idx="7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5751480284708395E-16"/>
                  <c:y val="-2.5065105130353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List9!$A$9:$A$20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List9!$C$9:$C$20</c:f>
              <c:numCache>
                <c:formatCode>General</c:formatCode>
                <c:ptCount val="12"/>
                <c:pt idx="0">
                  <c:v>11.94</c:v>
                </c:pt>
                <c:pt idx="1">
                  <c:v>0</c:v>
                </c:pt>
                <c:pt idx="2">
                  <c:v>14.61</c:v>
                </c:pt>
                <c:pt idx="3">
                  <c:v>41.81</c:v>
                </c:pt>
                <c:pt idx="4">
                  <c:v>34.659999999999997</c:v>
                </c:pt>
                <c:pt idx="5">
                  <c:v>29.47</c:v>
                </c:pt>
                <c:pt idx="6">
                  <c:v>28.2</c:v>
                </c:pt>
                <c:pt idx="7">
                  <c:v>40.590000000000003</c:v>
                </c:pt>
                <c:pt idx="8">
                  <c:v>22.33</c:v>
                </c:pt>
                <c:pt idx="9">
                  <c:v>9.17</c:v>
                </c:pt>
                <c:pt idx="10">
                  <c:v>19.68</c:v>
                </c:pt>
                <c:pt idx="11">
                  <c:v>66.42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90285792"/>
        <c:axId val="-1292222416"/>
      </c:barChart>
      <c:catAx>
        <c:axId val="-12902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292222416"/>
        <c:crosses val="autoZero"/>
        <c:auto val="1"/>
        <c:lblAlgn val="ctr"/>
        <c:lblOffset val="100"/>
        <c:noMultiLvlLbl val="0"/>
      </c:catAx>
      <c:valAx>
        <c:axId val="-129222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2902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207540045599222E-2"/>
          <c:y val="0.16879502611661165"/>
          <c:w val="0.94583824198595423"/>
          <c:h val="7.186695231676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CELOTNI PRIHODKI KNJIŽNICE GLEDE NA ŠTEVILO AKTIVNIH UPORABNIKOV (EUR/UPORABNIKA)</a:t>
            </a:r>
            <a:endParaRPr lang="sl-SI" sz="2400" b="1" dirty="0"/>
          </a:p>
        </c:rich>
      </c:tx>
      <c:layout>
        <c:manualLayout>
          <c:xMode val="edge"/>
          <c:yMode val="edge"/>
          <c:x val="0.17819300933769991"/>
          <c:y val="2.0087201244598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32162995088516683"/>
          <c:w val="0.95824178986858088"/>
          <c:h val="0.56956093342278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List9!$B$52:$B$59</c:f>
              <c:strCache>
                <c:ptCount val="8"/>
                <c:pt idx="0">
                  <c:v>Celotni prihodki knjižnice glede na število aktivnih uporabnikov (EUR/uporabnika)</c:v>
                </c:pt>
                <c:pt idx="7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172599974121245E-2"/>
                  <c:y val="-2.0817621083562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65999976473858E-2"/>
                  <c:y val="-2.0817621083562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List9!$A$60:$A$71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List9!$B$60:$B$71</c:f>
              <c:numCache>
                <c:formatCode>General</c:formatCode>
                <c:ptCount val="12"/>
                <c:pt idx="0">
                  <c:v>134.06</c:v>
                </c:pt>
                <c:pt idx="1">
                  <c:v>0</c:v>
                </c:pt>
                <c:pt idx="2">
                  <c:v>0</c:v>
                </c:pt>
                <c:pt idx="3">
                  <c:v>104.47</c:v>
                </c:pt>
                <c:pt idx="4">
                  <c:v>204.07</c:v>
                </c:pt>
                <c:pt idx="5">
                  <c:v>129.66</c:v>
                </c:pt>
                <c:pt idx="6">
                  <c:v>21.26</c:v>
                </c:pt>
                <c:pt idx="7">
                  <c:v>58.62</c:v>
                </c:pt>
                <c:pt idx="8">
                  <c:v>138.80000000000001</c:v>
                </c:pt>
                <c:pt idx="9">
                  <c:v>0</c:v>
                </c:pt>
                <c:pt idx="10">
                  <c:v>59.7</c:v>
                </c:pt>
                <c:pt idx="11">
                  <c:v>93.4</c:v>
                </c:pt>
              </c:numCache>
            </c:numRef>
          </c:val>
        </c:ser>
        <c:ser>
          <c:idx val="1"/>
          <c:order val="1"/>
          <c:tx>
            <c:strRef>
              <c:f>List9!$C$52:$C$59</c:f>
              <c:strCache>
                <c:ptCount val="8"/>
                <c:pt idx="0">
                  <c:v>Celotni prihodki knjižnice glede na število aktivnih uporabnikov (EUR/uporabnika)</c:v>
                </c:pt>
                <c:pt idx="7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6395999858843147E-3"/>
                  <c:y val="-7.63303955311516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14972904554692E-17"/>
                  <c:y val="-1.45723347584934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959399978826472E-3"/>
                  <c:y val="-2.08176210835620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8527999811790058E-3"/>
                  <c:y val="-4.16352421671241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4.3717004275480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9.9593999788264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List9!$A$60:$A$71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List9!$C$60:$C$71</c:f>
              <c:numCache>
                <c:formatCode>General</c:formatCode>
                <c:ptCount val="12"/>
                <c:pt idx="0">
                  <c:v>170.78</c:v>
                </c:pt>
                <c:pt idx="1">
                  <c:v>0</c:v>
                </c:pt>
                <c:pt idx="2">
                  <c:v>150.32</c:v>
                </c:pt>
                <c:pt idx="3">
                  <c:v>76.14</c:v>
                </c:pt>
                <c:pt idx="4">
                  <c:v>213.04</c:v>
                </c:pt>
                <c:pt idx="5">
                  <c:v>112.99</c:v>
                </c:pt>
                <c:pt idx="6">
                  <c:v>77.19</c:v>
                </c:pt>
                <c:pt idx="7">
                  <c:v>79.77</c:v>
                </c:pt>
                <c:pt idx="8">
                  <c:v>100.32</c:v>
                </c:pt>
                <c:pt idx="9">
                  <c:v>74.260000000000005</c:v>
                </c:pt>
                <c:pt idx="10">
                  <c:v>61.71</c:v>
                </c:pt>
                <c:pt idx="11">
                  <c:v>77.709999999999994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01400032"/>
        <c:axId val="-1415851440"/>
      </c:barChart>
      <c:catAx>
        <c:axId val="-14014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415851440"/>
        <c:crosses val="autoZero"/>
        <c:auto val="1"/>
        <c:lblAlgn val="ctr"/>
        <c:lblOffset val="100"/>
        <c:noMultiLvlLbl val="0"/>
      </c:catAx>
      <c:valAx>
        <c:axId val="-141585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40140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741244245353268E-2"/>
          <c:y val="0.16879502611661165"/>
          <c:w val="0.92264613328256351"/>
          <c:h val="7.3815678160233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DELEŽ SREDSTEV (%) ZA KNJIŽNICO GLEDE NA CELOTNE PRIHODKE VISOKOŠOLSKEGA ZAVODA</a:t>
            </a:r>
            <a:endParaRPr lang="sl-SI" sz="2400" b="1" dirty="0"/>
          </a:p>
        </c:rich>
      </c:tx>
      <c:layout>
        <c:manualLayout>
          <c:xMode val="edge"/>
          <c:yMode val="edge"/>
          <c:x val="0.13278552079436637"/>
          <c:y val="1.2365775078000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23178106930872197"/>
          <c:w val="0.95824178986858088"/>
          <c:h val="0.65940973745019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List10!$B$1:$B$3</c:f>
              <c:strCache>
                <c:ptCount val="3"/>
                <c:pt idx="0">
                  <c:v>Delež sredstev (%) za knjižnico v celotnih prihodkih visokošolskega zavoda</c:v>
                </c:pt>
                <c:pt idx="2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List10!$A$4:$A$15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List10!$B$4:$B$15</c:f>
              <c:numCache>
                <c:formatCode>General</c:formatCode>
                <c:ptCount val="12"/>
                <c:pt idx="0">
                  <c:v>2.77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1.43</c:v>
                </c:pt>
                <c:pt idx="5">
                  <c:v>5.13</c:v>
                </c:pt>
                <c:pt idx="6">
                  <c:v>0.95</c:v>
                </c:pt>
                <c:pt idx="7">
                  <c:v>2.8</c:v>
                </c:pt>
                <c:pt idx="8">
                  <c:v>0</c:v>
                </c:pt>
                <c:pt idx="9">
                  <c:v>0</c:v>
                </c:pt>
                <c:pt idx="10">
                  <c:v>1.9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List10!$C$1:$C$3</c:f>
              <c:strCache>
                <c:ptCount val="3"/>
                <c:pt idx="0">
                  <c:v>Delež sredstev (%) za knjižnico v celotnih prihodkih visokošolskega zavoda</c:v>
                </c:pt>
                <c:pt idx="2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List10!$A$4:$A$15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List10!$C$4:$C$15</c:f>
              <c:numCache>
                <c:formatCode>General</c:formatCode>
                <c:ptCount val="12"/>
                <c:pt idx="0">
                  <c:v>3.33</c:v>
                </c:pt>
                <c:pt idx="1">
                  <c:v>0</c:v>
                </c:pt>
                <c:pt idx="2">
                  <c:v>0.76</c:v>
                </c:pt>
                <c:pt idx="3">
                  <c:v>0.91</c:v>
                </c:pt>
                <c:pt idx="4">
                  <c:v>1.79</c:v>
                </c:pt>
                <c:pt idx="5">
                  <c:v>3.79</c:v>
                </c:pt>
                <c:pt idx="6">
                  <c:v>3.11</c:v>
                </c:pt>
                <c:pt idx="7">
                  <c:v>3.14</c:v>
                </c:pt>
                <c:pt idx="8">
                  <c:v>1.56</c:v>
                </c:pt>
                <c:pt idx="9">
                  <c:v>2.0099999999999998</c:v>
                </c:pt>
                <c:pt idx="10">
                  <c:v>2.0499999999999998</c:v>
                </c:pt>
                <c:pt idx="11">
                  <c:v>4.49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58840688"/>
        <c:axId val="-1358840144"/>
      </c:barChart>
      <c:catAx>
        <c:axId val="-135884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8840144"/>
        <c:crosses val="autoZero"/>
        <c:auto val="1"/>
        <c:lblAlgn val="ctr"/>
        <c:lblOffset val="100"/>
        <c:noMultiLvlLbl val="0"/>
      </c:catAx>
      <c:valAx>
        <c:axId val="-135884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884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989435212359205E-2"/>
          <c:y val="0.15443456123644828"/>
          <c:w val="0.95396186275243955"/>
          <c:h val="5.2695402006417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 smtClean="0"/>
              <a:t>TRŽNA PRODORNOST - DELEŽ AKTIVNIH UPORABNIKOV Z VISOKOŠOLSKEGA ZAVODA GLEDE NA ŠTEVILO POTENCIALNIH UPORABNIKOV KNJIŽNI</a:t>
            </a:r>
            <a:r>
              <a:rPr lang="sl-SI" sz="2200" b="1" dirty="0" smtClean="0"/>
              <a:t>CE</a:t>
            </a:r>
            <a:endParaRPr lang="en-US" sz="2200" dirty="0"/>
          </a:p>
        </c:rich>
      </c:tx>
      <c:layout>
        <c:manualLayout>
          <c:xMode val="edge"/>
          <c:yMode val="edge"/>
          <c:x val="0.15178720930435674"/>
          <c:y val="2.6697714897835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20921473581725189"/>
          <c:w val="0.95824178986858088"/>
          <c:h val="0.68197600929524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List1!$B$17</c:f>
              <c:strCache>
                <c:ptCount val="1"/>
                <c:pt idx="0">
                  <c:v>Študij. leto 2011/2012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List1!$A$18:$A$29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List1!$B$18:$B$29</c:f>
              <c:numCache>
                <c:formatCode>General</c:formatCode>
                <c:ptCount val="12"/>
                <c:pt idx="0">
                  <c:v>49.27</c:v>
                </c:pt>
                <c:pt idx="1">
                  <c:v>58.07</c:v>
                </c:pt>
                <c:pt idx="2">
                  <c:v>9.59</c:v>
                </c:pt>
                <c:pt idx="3">
                  <c:v>82.81</c:v>
                </c:pt>
                <c:pt idx="4">
                  <c:v>15.9</c:v>
                </c:pt>
                <c:pt idx="5">
                  <c:v>96.02</c:v>
                </c:pt>
                <c:pt idx="6">
                  <c:v>71.28</c:v>
                </c:pt>
                <c:pt idx="7">
                  <c:v>69.010000000000005</c:v>
                </c:pt>
                <c:pt idx="8">
                  <c:v>58.09</c:v>
                </c:pt>
                <c:pt idx="9">
                  <c:v>100</c:v>
                </c:pt>
                <c:pt idx="10">
                  <c:v>84.7</c:v>
                </c:pt>
                <c:pt idx="11">
                  <c:v>87.62</c:v>
                </c:pt>
              </c:numCache>
            </c:numRef>
          </c:val>
        </c:ser>
        <c:ser>
          <c:idx val="1"/>
          <c:order val="1"/>
          <c:tx>
            <c:strRef>
              <c:f>List1!$C$17</c:f>
              <c:strCache>
                <c:ptCount val="1"/>
                <c:pt idx="0">
                  <c:v>Študij. leto 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List1!$A$18:$A$29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List1!$C$18:$C$29</c:f>
              <c:numCache>
                <c:formatCode>General</c:formatCode>
                <c:ptCount val="12"/>
                <c:pt idx="0">
                  <c:v>53.91</c:v>
                </c:pt>
                <c:pt idx="1">
                  <c:v>48.31</c:v>
                </c:pt>
                <c:pt idx="2">
                  <c:v>19.079999999999998</c:v>
                </c:pt>
                <c:pt idx="3">
                  <c:v>57.83</c:v>
                </c:pt>
                <c:pt idx="4">
                  <c:v>23.49</c:v>
                </c:pt>
                <c:pt idx="5">
                  <c:v>92.91</c:v>
                </c:pt>
                <c:pt idx="6">
                  <c:v>65.08</c:v>
                </c:pt>
                <c:pt idx="7">
                  <c:v>100</c:v>
                </c:pt>
                <c:pt idx="8">
                  <c:v>82.75</c:v>
                </c:pt>
                <c:pt idx="9">
                  <c:v>100</c:v>
                </c:pt>
                <c:pt idx="10">
                  <c:v>87.75</c:v>
                </c:pt>
                <c:pt idx="11">
                  <c:v>83.13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3127200"/>
        <c:axId val="-1363128288"/>
      </c:barChart>
      <c:catAx>
        <c:axId val="-136312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63128288"/>
        <c:crosses val="autoZero"/>
        <c:auto val="1"/>
        <c:lblAlgn val="ctr"/>
        <c:lblOffset val="100"/>
        <c:noMultiLvlLbl val="0"/>
      </c:catAx>
      <c:valAx>
        <c:axId val="-136312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6312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54860915348418"/>
          <c:y val="0.16879502611661165"/>
          <c:w val="0.28856435419965637"/>
          <c:h val="3.218050658388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200" b="1" dirty="0" smtClean="0"/>
              <a:t>ŠTEVILO IZPOSOJ  GLEDE NA ŠTEVILO AKTIVNIH UPORABNIKOV Z VISOKOŠOLSKEGA ZAVODA</a:t>
            </a:r>
            <a:endParaRPr lang="sl-SI" sz="2200" b="1" dirty="0"/>
          </a:p>
        </c:rich>
      </c:tx>
      <c:layout>
        <c:manualLayout>
          <c:xMode val="edge"/>
          <c:yMode val="edge"/>
          <c:x val="0.13171578564651154"/>
          <c:y val="5.3395429795670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30285456290495805"/>
          <c:w val="0.95824178986858088"/>
          <c:h val="0.58833626745372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List2!$B$1:$B$3</c:f>
              <c:strCache>
                <c:ptCount val="3"/>
                <c:pt idx="0">
                  <c:v>Število izposoj na število aktivnih uporabnikov z visokošolskega zavoda/univerze</c:v>
                </c:pt>
                <c:pt idx="2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List2!$B$4:$B$15</c:f>
              <c:numCache>
                <c:formatCode>General</c:formatCode>
                <c:ptCount val="12"/>
                <c:pt idx="0">
                  <c:v>29.89</c:v>
                </c:pt>
                <c:pt idx="1">
                  <c:v>51.42</c:v>
                </c:pt>
                <c:pt idx="2">
                  <c:v>0</c:v>
                </c:pt>
                <c:pt idx="3">
                  <c:v>10.6</c:v>
                </c:pt>
                <c:pt idx="4">
                  <c:v>1.28</c:v>
                </c:pt>
                <c:pt idx="5">
                  <c:v>10.94</c:v>
                </c:pt>
                <c:pt idx="6">
                  <c:v>10.68</c:v>
                </c:pt>
                <c:pt idx="7">
                  <c:v>8.9</c:v>
                </c:pt>
                <c:pt idx="8">
                  <c:v>8.1</c:v>
                </c:pt>
                <c:pt idx="9">
                  <c:v>10.32</c:v>
                </c:pt>
                <c:pt idx="10">
                  <c:v>30.65</c:v>
                </c:pt>
                <c:pt idx="11">
                  <c:v>16.86</c:v>
                </c:pt>
              </c:numCache>
            </c:numRef>
          </c:val>
        </c:ser>
        <c:ser>
          <c:idx val="1"/>
          <c:order val="1"/>
          <c:tx>
            <c:strRef>
              <c:f>List2!$C$1:$C$3</c:f>
              <c:strCache>
                <c:ptCount val="3"/>
                <c:pt idx="0">
                  <c:v>Število izposoj na število aktivnih uporabnikov z visokošolskega zavoda/univerze</c:v>
                </c:pt>
                <c:pt idx="2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List2!$C$4:$C$15</c:f>
              <c:numCache>
                <c:formatCode>General</c:formatCode>
                <c:ptCount val="12"/>
                <c:pt idx="0">
                  <c:v>35</c:v>
                </c:pt>
                <c:pt idx="1">
                  <c:v>57.52</c:v>
                </c:pt>
                <c:pt idx="2">
                  <c:v>1.1200000000000001</c:v>
                </c:pt>
                <c:pt idx="3">
                  <c:v>8.7899999999999991</c:v>
                </c:pt>
                <c:pt idx="4">
                  <c:v>6.63</c:v>
                </c:pt>
                <c:pt idx="5">
                  <c:v>6.71</c:v>
                </c:pt>
                <c:pt idx="6">
                  <c:v>13.48</c:v>
                </c:pt>
                <c:pt idx="7">
                  <c:v>10.67</c:v>
                </c:pt>
                <c:pt idx="8">
                  <c:v>14.53</c:v>
                </c:pt>
                <c:pt idx="9">
                  <c:v>25.81</c:v>
                </c:pt>
                <c:pt idx="10">
                  <c:v>29.64</c:v>
                </c:pt>
                <c:pt idx="11">
                  <c:v>4.41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92454032"/>
        <c:axId val="-1358839600"/>
      </c:barChart>
      <c:catAx>
        <c:axId val="-129245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8839600"/>
        <c:crosses val="autoZero"/>
        <c:auto val="1"/>
        <c:lblAlgn val="ctr"/>
        <c:lblOffset val="100"/>
        <c:noMultiLvlLbl val="0"/>
      </c:catAx>
      <c:valAx>
        <c:axId val="-135883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29245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367815216633785E-2"/>
          <c:y val="0.20128635896000674"/>
          <c:w val="0.92420817607781924"/>
          <c:h val="7.3405668212322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ŠTEVILO ENOT KNJIŽNIČNEGA GRADIVA GLEDE NA ŠTEVILO AKTIVNIH UPORABNIKOV Z VISOKOŠOLSKEGA ZAVODA (PRIRAST)</a:t>
            </a:r>
            <a:endParaRPr lang="sl-SI" sz="2400" b="1" dirty="0"/>
          </a:p>
        </c:rich>
      </c:tx>
      <c:layout>
        <c:manualLayout>
          <c:xMode val="edge"/>
          <c:yMode val="edge"/>
          <c:x val="0.13171578564651154"/>
          <c:y val="5.3395429795670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01417187571E-2"/>
          <c:y val="0.35097345028153121"/>
          <c:w val="0.95824178986858088"/>
          <c:h val="0.5527253423400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List3!$B$1:$B$3</c:f>
              <c:strCache>
                <c:ptCount val="3"/>
                <c:pt idx="0">
                  <c:v>Število enot knjižničnega gradiva glede na število aktivnih uporabnikov- študentov in zaposlenih na visokošolskem zavodu/univerzi</c:v>
                </c:pt>
                <c:pt idx="2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List3!$B$4:$B$15</c:f>
              <c:numCache>
                <c:formatCode>General</c:formatCode>
                <c:ptCount val="12"/>
                <c:pt idx="0">
                  <c:v>2.899</c:v>
                </c:pt>
                <c:pt idx="1">
                  <c:v>0.79</c:v>
                </c:pt>
                <c:pt idx="2">
                  <c:v>0</c:v>
                </c:pt>
                <c:pt idx="3">
                  <c:v>0.56999999999999995</c:v>
                </c:pt>
                <c:pt idx="4">
                  <c:v>3.15</c:v>
                </c:pt>
                <c:pt idx="5">
                  <c:v>0.9</c:v>
                </c:pt>
                <c:pt idx="6">
                  <c:v>0.61</c:v>
                </c:pt>
                <c:pt idx="7">
                  <c:v>1.2</c:v>
                </c:pt>
                <c:pt idx="8">
                  <c:v>1.1200000000000001</c:v>
                </c:pt>
                <c:pt idx="9">
                  <c:v>9</c:v>
                </c:pt>
                <c:pt idx="10">
                  <c:v>1.06</c:v>
                </c:pt>
                <c:pt idx="1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List3!$C$1:$C$3</c:f>
              <c:strCache>
                <c:ptCount val="3"/>
                <c:pt idx="0">
                  <c:v>Število enot knjižničnega gradiva glede na število aktivnih uporabnikov- študentov in zaposlenih na visokošolskem zavodu/univerzi</c:v>
                </c:pt>
                <c:pt idx="2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List3!$C$4:$C$15</c:f>
              <c:numCache>
                <c:formatCode>General</c:formatCode>
                <c:ptCount val="12"/>
                <c:pt idx="0">
                  <c:v>3.15</c:v>
                </c:pt>
                <c:pt idx="1">
                  <c:v>0.9</c:v>
                </c:pt>
                <c:pt idx="2">
                  <c:v>3.09</c:v>
                </c:pt>
                <c:pt idx="3">
                  <c:v>0.68</c:v>
                </c:pt>
                <c:pt idx="4">
                  <c:v>2.2200000000000002</c:v>
                </c:pt>
                <c:pt idx="5">
                  <c:v>0.56000000000000005</c:v>
                </c:pt>
                <c:pt idx="6">
                  <c:v>0.88</c:v>
                </c:pt>
                <c:pt idx="7">
                  <c:v>0.84</c:v>
                </c:pt>
                <c:pt idx="8">
                  <c:v>0.73</c:v>
                </c:pt>
                <c:pt idx="9">
                  <c:v>0.82</c:v>
                </c:pt>
                <c:pt idx="10">
                  <c:v>0.9</c:v>
                </c:pt>
                <c:pt idx="11">
                  <c:v>0.42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03296416"/>
        <c:axId val="-1503297504"/>
      </c:barChart>
      <c:catAx>
        <c:axId val="-15032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503297504"/>
        <c:crosses val="autoZero"/>
        <c:auto val="1"/>
        <c:lblAlgn val="ctr"/>
        <c:lblOffset val="100"/>
        <c:noMultiLvlLbl val="0"/>
      </c:catAx>
      <c:valAx>
        <c:axId val="-150329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50329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623498769710068E-2"/>
          <c:y val="0.21257338672320381"/>
          <c:w val="0.81519681471669125"/>
          <c:h val="8.2212991965583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ŠTEVILO KNJIŽNIČNEGA GRADIVA PRIDOBLJENIH Z NAKUPOM GLEDE NA ŠTEVILO AKTIVNIH UPORABNIKOV Z VISOKOŠOLSKEGA ZAVODA (PRIRAST)</a:t>
            </a:r>
            <a:endParaRPr lang="sl-SI" sz="2400" b="1" dirty="0"/>
          </a:p>
        </c:rich>
      </c:tx>
      <c:layout>
        <c:manualLayout>
          <c:xMode val="edge"/>
          <c:yMode val="edge"/>
          <c:x val="0.1025271723054228"/>
          <c:y val="8.14973646875089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3490651025097451"/>
          <c:w val="0.95824178986858088"/>
          <c:h val="0.54212556773749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List4!$B$1:$B$2</c:f>
              <c:strCache>
                <c:ptCount val="2"/>
                <c:pt idx="0">
                  <c:v>Število enot knjižničnega gradiva pridobljenih z nakupom glede na število aktivnih uporabnikov- študentov in zaposlenih na visokošolskem zavodu/univerzi</c:v>
                </c:pt>
                <c:pt idx="1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List4!$A$3:$A$14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List4!$B$3:$B$14</c:f>
              <c:numCache>
                <c:formatCode>General</c:formatCode>
                <c:ptCount val="12"/>
                <c:pt idx="0">
                  <c:v>0.52900000000000003</c:v>
                </c:pt>
                <c:pt idx="1">
                  <c:v>0.28000000000000003</c:v>
                </c:pt>
                <c:pt idx="2">
                  <c:v>0</c:v>
                </c:pt>
                <c:pt idx="3">
                  <c:v>0.3</c:v>
                </c:pt>
                <c:pt idx="4">
                  <c:v>1.1499999999999999</c:v>
                </c:pt>
                <c:pt idx="5">
                  <c:v>0.44</c:v>
                </c:pt>
                <c:pt idx="6">
                  <c:v>0.22</c:v>
                </c:pt>
                <c:pt idx="7">
                  <c:v>0.4</c:v>
                </c:pt>
                <c:pt idx="8">
                  <c:v>0.46</c:v>
                </c:pt>
                <c:pt idx="9">
                  <c:v>7.9</c:v>
                </c:pt>
                <c:pt idx="10">
                  <c:v>0.61</c:v>
                </c:pt>
                <c:pt idx="1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List4!$C$1:$C$2</c:f>
              <c:strCache>
                <c:ptCount val="2"/>
                <c:pt idx="0">
                  <c:v>Število enot knjižničnega gradiva pridobljenih z nakupom glede na število aktivnih uporabnikov- študentov in zaposlenih na visokošolskem zavodu/univerzi</c:v>
                </c:pt>
                <c:pt idx="1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List4!$A$3:$A$14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List4!$C$3:$C$14</c:f>
              <c:numCache>
                <c:formatCode>General</c:formatCode>
                <c:ptCount val="12"/>
                <c:pt idx="0">
                  <c:v>0.18</c:v>
                </c:pt>
                <c:pt idx="1">
                  <c:v>0.19</c:v>
                </c:pt>
                <c:pt idx="2">
                  <c:v>0.2</c:v>
                </c:pt>
                <c:pt idx="3">
                  <c:v>0.26</c:v>
                </c:pt>
                <c:pt idx="4">
                  <c:v>0.78</c:v>
                </c:pt>
                <c:pt idx="5">
                  <c:v>0.1</c:v>
                </c:pt>
                <c:pt idx="6">
                  <c:v>0.14000000000000001</c:v>
                </c:pt>
                <c:pt idx="7">
                  <c:v>0.21</c:v>
                </c:pt>
                <c:pt idx="8">
                  <c:v>0.46</c:v>
                </c:pt>
                <c:pt idx="9">
                  <c:v>0.17</c:v>
                </c:pt>
                <c:pt idx="10">
                  <c:v>0.28999999999999998</c:v>
                </c:pt>
                <c:pt idx="11">
                  <c:v>0.17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92221872"/>
        <c:axId val="-1292222960"/>
      </c:barChart>
      <c:catAx>
        <c:axId val="-129222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292222960"/>
        <c:crosses val="autoZero"/>
        <c:auto val="1"/>
        <c:lblAlgn val="ctr"/>
        <c:lblOffset val="100"/>
        <c:noMultiLvlLbl val="0"/>
      </c:catAx>
      <c:valAx>
        <c:axId val="-129222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29222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743888066743194E-2"/>
          <c:y val="0.22432390109485259"/>
          <c:w val="0.95990343654063792"/>
          <c:h val="9.38792120507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ŠTEVILO AKTIVNIH UPORABNIKOV Z VISOKOŠOLSKEGA ZAVODA GLEDE NA ŠTEVILO STROKOVNIH DELAVCEV KNJIŽNICE</a:t>
            </a:r>
            <a:endParaRPr lang="sl-SI" sz="2400" b="1" dirty="0"/>
          </a:p>
        </c:rich>
      </c:tx>
      <c:layout>
        <c:manualLayout>
          <c:xMode val="edge"/>
          <c:yMode val="edge"/>
          <c:x val="0.12628897895168018"/>
          <c:y val="3.3744543574271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26423745894383432"/>
          <c:w val="0.95824178986858088"/>
          <c:h val="0.62695339306086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List5!$B$1:$B$3</c:f>
              <c:strCache>
                <c:ptCount val="3"/>
                <c:pt idx="0">
                  <c:v>Število aktivnih uporabnikov- študentov in zaposlenih na visokošolskem zavodu/univerzi glede na število strokovnih delavcev knjižnice</c:v>
                </c:pt>
                <c:pt idx="2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43982870502637E-2"/>
                      <c:h val="3.468392071353670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List5!$A$4:$A$15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List5!$B$4:$B$15</c:f>
              <c:numCache>
                <c:formatCode>General</c:formatCode>
                <c:ptCount val="12"/>
                <c:pt idx="0">
                  <c:v>153.119</c:v>
                </c:pt>
                <c:pt idx="1">
                  <c:v>356.7</c:v>
                </c:pt>
                <c:pt idx="2">
                  <c:v>0</c:v>
                </c:pt>
                <c:pt idx="3">
                  <c:v>543.4</c:v>
                </c:pt>
                <c:pt idx="4">
                  <c:v>155</c:v>
                </c:pt>
                <c:pt idx="5">
                  <c:v>343.2</c:v>
                </c:pt>
                <c:pt idx="6">
                  <c:v>530.5</c:v>
                </c:pt>
                <c:pt idx="7">
                  <c:v>476</c:v>
                </c:pt>
                <c:pt idx="8">
                  <c:v>343.5</c:v>
                </c:pt>
                <c:pt idx="9">
                  <c:v>406</c:v>
                </c:pt>
                <c:pt idx="10">
                  <c:v>380.63</c:v>
                </c:pt>
                <c:pt idx="11">
                  <c:v>505</c:v>
                </c:pt>
              </c:numCache>
            </c:numRef>
          </c:val>
        </c:ser>
        <c:ser>
          <c:idx val="1"/>
          <c:order val="1"/>
          <c:tx>
            <c:strRef>
              <c:f>List5!$C$1:$C$3</c:f>
              <c:strCache>
                <c:ptCount val="3"/>
                <c:pt idx="0">
                  <c:v>Število aktivnih uporabnikov- študentov in zaposlenih na visokošolskem zavodu/univerzi glede na število strokovnih delavcev knjižnice</c:v>
                </c:pt>
                <c:pt idx="2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979596376306941E-17"/>
                  <c:y val="-4.126698781780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1.9650946579907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List5!$A$4:$A$15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List5!$C$4:$C$15</c:f>
              <c:numCache>
                <c:formatCode>General</c:formatCode>
                <c:ptCount val="12"/>
                <c:pt idx="0">
                  <c:v>214.1</c:v>
                </c:pt>
                <c:pt idx="1">
                  <c:v>293.5</c:v>
                </c:pt>
                <c:pt idx="2">
                  <c:v>200</c:v>
                </c:pt>
                <c:pt idx="3">
                  <c:v>543.70000000000005</c:v>
                </c:pt>
                <c:pt idx="4">
                  <c:v>183</c:v>
                </c:pt>
                <c:pt idx="5">
                  <c:v>492.5</c:v>
                </c:pt>
                <c:pt idx="6">
                  <c:v>416.5</c:v>
                </c:pt>
                <c:pt idx="7">
                  <c:v>396</c:v>
                </c:pt>
                <c:pt idx="8">
                  <c:v>307</c:v>
                </c:pt>
                <c:pt idx="9">
                  <c:v>357</c:v>
                </c:pt>
                <c:pt idx="10">
                  <c:v>403.26</c:v>
                </c:pt>
                <c:pt idx="11">
                  <c:v>1084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04470704"/>
        <c:axId val="-1504473424"/>
      </c:barChart>
      <c:catAx>
        <c:axId val="-150447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504473424"/>
        <c:crosses val="autoZero"/>
        <c:auto val="1"/>
        <c:lblAlgn val="ctr"/>
        <c:lblOffset val="100"/>
        <c:noMultiLvlLbl val="0"/>
      </c:catAx>
      <c:valAx>
        <c:axId val="-150447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50447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51107581184479E-2"/>
          <c:y val="0.16879502611661165"/>
          <c:w val="0.90613251491148061"/>
          <c:h val="7.1482407064561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ŠTEVILO AKTIVNIH UPORABNIKOV Z VISOKOŠOLSKEGA ZAVODA GLEDE NA ŠTEVILO ČITALNIŠKIH SEDEŽEV</a:t>
            </a:r>
            <a:endParaRPr lang="sl-SI" sz="2400" b="1" dirty="0"/>
          </a:p>
        </c:rich>
      </c:tx>
      <c:layout>
        <c:manualLayout>
          <c:xMode val="edge"/>
          <c:yMode val="edge"/>
          <c:x val="0.12094782100708737"/>
          <c:y val="3.1547876996324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26085444988382644"/>
          <c:w val="0.95824178986858088"/>
          <c:h val="0.63033636295251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List7!$B$1:$B$3</c:f>
              <c:strCache>
                <c:ptCount val="3"/>
                <c:pt idx="0">
                  <c:v>Število aktivnih uporabnikov- študentov in zaposlenih na visokošolskem zavodu/univerzi glede na število čitalniških sedežev</c:v>
                </c:pt>
                <c:pt idx="2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98613987147641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List7!$A$4:$A$15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List7!$B$4:$B$15</c:f>
              <c:numCache>
                <c:formatCode>General</c:formatCode>
                <c:ptCount val="12"/>
                <c:pt idx="0">
                  <c:v>23.2</c:v>
                </c:pt>
                <c:pt idx="1">
                  <c:v>55.5</c:v>
                </c:pt>
                <c:pt idx="3">
                  <c:v>115.3</c:v>
                </c:pt>
                <c:pt idx="4">
                  <c:v>155</c:v>
                </c:pt>
                <c:pt idx="5">
                  <c:v>42.9</c:v>
                </c:pt>
                <c:pt idx="6">
                  <c:v>66.31</c:v>
                </c:pt>
                <c:pt idx="7">
                  <c:v>63.5</c:v>
                </c:pt>
                <c:pt idx="8">
                  <c:v>0</c:v>
                </c:pt>
                <c:pt idx="9">
                  <c:v>33.799999999999997</c:v>
                </c:pt>
                <c:pt idx="10">
                  <c:v>29.9</c:v>
                </c:pt>
                <c:pt idx="11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List7!$C$1:$C$3</c:f>
              <c:strCache>
                <c:ptCount val="3"/>
                <c:pt idx="0">
                  <c:v>Število aktivnih uporabnikov- študentov in zaposlenih na visokošolskem zavodu/univerzi glede na število čitalniških sedežev</c:v>
                </c:pt>
                <c:pt idx="2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7.7942555111070554E-17"/>
                  <c:y val="-2.7805958200669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List7!$A$4:$A$15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List7!$C$4:$C$15</c:f>
              <c:numCache>
                <c:formatCode>General</c:formatCode>
                <c:ptCount val="12"/>
                <c:pt idx="0">
                  <c:v>21.91</c:v>
                </c:pt>
                <c:pt idx="1">
                  <c:v>39.130000000000003</c:v>
                </c:pt>
                <c:pt idx="2">
                  <c:v>4.71</c:v>
                </c:pt>
                <c:pt idx="3">
                  <c:v>98.76</c:v>
                </c:pt>
                <c:pt idx="4">
                  <c:v>15.25</c:v>
                </c:pt>
                <c:pt idx="5">
                  <c:v>24.63</c:v>
                </c:pt>
                <c:pt idx="6">
                  <c:v>69.42</c:v>
                </c:pt>
                <c:pt idx="7">
                  <c:v>52.8</c:v>
                </c:pt>
                <c:pt idx="8">
                  <c:v>14.28</c:v>
                </c:pt>
                <c:pt idx="9">
                  <c:v>10.5</c:v>
                </c:pt>
                <c:pt idx="10">
                  <c:v>26.6</c:v>
                </c:pt>
                <c:pt idx="11">
                  <c:v>14.85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57047584"/>
        <c:axId val="-1357044320"/>
      </c:barChart>
      <c:catAx>
        <c:axId val="-13570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7044320"/>
        <c:crosses val="autoZero"/>
        <c:auto val="1"/>
        <c:lblAlgn val="ctr"/>
        <c:lblOffset val="100"/>
        <c:noMultiLvlLbl val="0"/>
      </c:catAx>
      <c:valAx>
        <c:axId val="-13570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70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940441547722671E-2"/>
          <c:y val="0.16879502611661165"/>
          <c:w val="0.93266070418759728"/>
          <c:h val="7.5875547537319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ŠTEVILO AKTIVNIH UPORABNIKOV Z VISOKOŠOLSKEGA ZAVODA GLEDE NA ŠTEVILO RAČUNALNIŠKIH DELOVNIH MEST</a:t>
            </a:r>
            <a:endParaRPr lang="sl-SI" sz="2400" b="1" dirty="0"/>
          </a:p>
        </c:rich>
      </c:tx>
      <c:layout>
        <c:manualLayout>
          <c:xMode val="edge"/>
          <c:yMode val="edge"/>
          <c:x val="0.13171580939663197"/>
          <c:y val="1.3786346187370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24673910652618614"/>
          <c:w val="0.95824178986858088"/>
          <c:h val="0.64445156484475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List6!$B$1:$B$4</c:f>
              <c:strCache>
                <c:ptCount val="4"/>
                <c:pt idx="0">
                  <c:v>Število aktivnih uporabnikov- študentov in zaposlenih na visokošolskem zavodu/univerzi glede na število računalniških delovnih mest</c:v>
                </c:pt>
                <c:pt idx="3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List6!$A$5:$A$16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List6!$B$5:$B$16</c:f>
              <c:numCache>
                <c:formatCode>General</c:formatCode>
                <c:ptCount val="12"/>
                <c:pt idx="0">
                  <c:v>250.6</c:v>
                </c:pt>
                <c:pt idx="1">
                  <c:v>124.8</c:v>
                </c:pt>
                <c:pt idx="3">
                  <c:v>475.5</c:v>
                </c:pt>
                <c:pt idx="4">
                  <c:v>155</c:v>
                </c:pt>
                <c:pt idx="5">
                  <c:v>343.2</c:v>
                </c:pt>
                <c:pt idx="6">
                  <c:v>176.83</c:v>
                </c:pt>
                <c:pt idx="7">
                  <c:v>317.3</c:v>
                </c:pt>
                <c:pt idx="8">
                  <c:v>0</c:v>
                </c:pt>
                <c:pt idx="9">
                  <c:v>40.6</c:v>
                </c:pt>
                <c:pt idx="10">
                  <c:v>144.38</c:v>
                </c:pt>
                <c:pt idx="11">
                  <c:v>108.2</c:v>
                </c:pt>
              </c:numCache>
            </c:numRef>
          </c:val>
        </c:ser>
        <c:ser>
          <c:idx val="1"/>
          <c:order val="1"/>
          <c:tx>
            <c:strRef>
              <c:f>List6!$C$1:$C$4</c:f>
              <c:strCache>
                <c:ptCount val="4"/>
                <c:pt idx="0">
                  <c:v>Število aktivnih uporabnikov- študentov in zaposlenih na visokošolskem zavodu/univerzi glede na število računalniških delovnih mest</c:v>
                </c:pt>
                <c:pt idx="3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754145102043302E-18"/>
                  <c:y val="-2.9185616251496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List6!$A$5:$A$16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List6!$C$5:$C$16</c:f>
              <c:numCache>
                <c:formatCode>General</c:formatCode>
                <c:ptCount val="12"/>
                <c:pt idx="0">
                  <c:v>263.51</c:v>
                </c:pt>
                <c:pt idx="1">
                  <c:v>146.75</c:v>
                </c:pt>
                <c:pt idx="2">
                  <c:v>6.6</c:v>
                </c:pt>
                <c:pt idx="3">
                  <c:v>325.89999999999998</c:v>
                </c:pt>
                <c:pt idx="4">
                  <c:v>45.75</c:v>
                </c:pt>
                <c:pt idx="5">
                  <c:v>492.5</c:v>
                </c:pt>
                <c:pt idx="6">
                  <c:v>138.83000000000001</c:v>
                </c:pt>
                <c:pt idx="7">
                  <c:v>264</c:v>
                </c:pt>
                <c:pt idx="8">
                  <c:v>122.8</c:v>
                </c:pt>
                <c:pt idx="9">
                  <c:v>71.400000000000006</c:v>
                </c:pt>
                <c:pt idx="10">
                  <c:v>51.77</c:v>
                </c:pt>
                <c:pt idx="11">
                  <c:v>34.97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55267840"/>
        <c:axId val="-1355267296"/>
      </c:barChart>
      <c:catAx>
        <c:axId val="-13552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5267296"/>
        <c:crosses val="autoZero"/>
        <c:auto val="1"/>
        <c:lblAlgn val="ctr"/>
        <c:lblOffset val="100"/>
        <c:noMultiLvlLbl val="0"/>
      </c:catAx>
      <c:valAx>
        <c:axId val="-135526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526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635654636963268E-2"/>
          <c:y val="0.16462558859574505"/>
          <c:w val="0.88165497080433075"/>
          <c:h val="5.719674946430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b="1" dirty="0" smtClean="0"/>
              <a:t>ŠTEVILO AKTIVNIH UPORABNIKOV Z VISOKOŠOLSKEGA ZAVODA GLEDE NA VELIKOST KNJIŽNICE</a:t>
            </a:r>
            <a:endParaRPr lang="sl-SI" sz="2400" b="1" dirty="0"/>
          </a:p>
        </c:rich>
      </c:tx>
      <c:layout>
        <c:manualLayout>
          <c:xMode val="edge"/>
          <c:yMode val="edge"/>
          <c:x val="0.13171578564651154"/>
          <c:y val="5.3395429795670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3.0137912224245632E-2"/>
          <c:y val="0.27629736955076301"/>
          <c:w val="0.95824178986858088"/>
          <c:h val="0.61489347943489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List8!$B$1:$B$3</c:f>
              <c:strCache>
                <c:ptCount val="3"/>
                <c:pt idx="0">
                  <c:v>Število aktivnih uporabnikov- študentov in zaposlenih na visokošolskem zavodu/univerzi glede na velikost knjižničnega prostora v m2</c:v>
                </c:pt>
                <c:pt idx="2">
                  <c:v>2007/2008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082489353887834E-3"/>
                  <c:y val="-2.43936559847850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List8!$A$4:$A$15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List8!$B$4:$B$15</c:f>
              <c:numCache>
                <c:formatCode>General</c:formatCode>
                <c:ptCount val="12"/>
                <c:pt idx="0">
                  <c:v>0.8</c:v>
                </c:pt>
                <c:pt idx="1">
                  <c:v>3.96</c:v>
                </c:pt>
                <c:pt idx="2">
                  <c:v>0</c:v>
                </c:pt>
                <c:pt idx="3">
                  <c:v>22.8</c:v>
                </c:pt>
                <c:pt idx="4">
                  <c:v>25</c:v>
                </c:pt>
                <c:pt idx="5">
                  <c:v>5.48</c:v>
                </c:pt>
                <c:pt idx="6">
                  <c:v>7.17</c:v>
                </c:pt>
                <c:pt idx="7">
                  <c:v>10.6</c:v>
                </c:pt>
                <c:pt idx="8">
                  <c:v>5.72</c:v>
                </c:pt>
                <c:pt idx="9">
                  <c:v>4</c:v>
                </c:pt>
                <c:pt idx="10">
                  <c:v>4.46</c:v>
                </c:pt>
                <c:pt idx="11">
                  <c:v>3.8</c:v>
                </c:pt>
              </c:numCache>
            </c:numRef>
          </c:val>
        </c:ser>
        <c:ser>
          <c:idx val="1"/>
          <c:order val="1"/>
          <c:tx>
            <c:strRef>
              <c:f>List8!$C$1:$C$3</c:f>
              <c:strCache>
                <c:ptCount val="3"/>
                <c:pt idx="0">
                  <c:v>Število aktivnih uporabnikov- študentov in zaposlenih na visokošolskem zavodu/univerzi glede na velikost knjižničnega prostora v m2</c:v>
                </c:pt>
                <c:pt idx="2">
                  <c:v>2013/2014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List8!$A$4:$A$15</c:f>
              <c:strCache>
                <c:ptCount val="12"/>
                <c:pt idx="0">
                  <c:v>UKM</c:v>
                </c:pt>
                <c:pt idx="1">
                  <c:v>EPF</c:v>
                </c:pt>
                <c:pt idx="2">
                  <c:v>FE</c:v>
                </c:pt>
                <c:pt idx="3">
                  <c:v>Knjižnica teh. fakultet</c:v>
                </c:pt>
                <c:pt idx="4">
                  <c:v>FL</c:v>
                </c:pt>
                <c:pt idx="5">
                  <c:v>FOV</c:v>
                </c:pt>
                <c:pt idx="6">
                  <c:v>FVV</c:v>
                </c:pt>
                <c:pt idx="7">
                  <c:v>FZV</c:v>
                </c:pt>
                <c:pt idx="8">
                  <c:v>FKBV</c:v>
                </c:pt>
                <c:pt idx="9">
                  <c:v>MF</c:v>
                </c:pt>
                <c:pt idx="10">
                  <c:v>Miklošičeva knjižnica</c:v>
                </c:pt>
                <c:pt idx="11">
                  <c:v>PF</c:v>
                </c:pt>
              </c:strCache>
            </c:strRef>
          </c:cat>
          <c:val>
            <c:numRef>
              <c:f>List8!$C$4:$C$15</c:f>
              <c:numCache>
                <c:formatCode>General</c:formatCode>
                <c:ptCount val="12"/>
                <c:pt idx="0">
                  <c:v>1.2</c:v>
                </c:pt>
                <c:pt idx="1">
                  <c:v>2.2999999999999998</c:v>
                </c:pt>
                <c:pt idx="2">
                  <c:v>0.75</c:v>
                </c:pt>
                <c:pt idx="3">
                  <c:v>16.600000000000001</c:v>
                </c:pt>
                <c:pt idx="4">
                  <c:v>5.3</c:v>
                </c:pt>
                <c:pt idx="5">
                  <c:v>3.1</c:v>
                </c:pt>
                <c:pt idx="6">
                  <c:v>5.5</c:v>
                </c:pt>
                <c:pt idx="7">
                  <c:v>6.6</c:v>
                </c:pt>
                <c:pt idx="8">
                  <c:v>1.54</c:v>
                </c:pt>
                <c:pt idx="9">
                  <c:v>1.04</c:v>
                </c:pt>
                <c:pt idx="10">
                  <c:v>4.16</c:v>
                </c:pt>
                <c:pt idx="11">
                  <c:v>2.7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57047040"/>
        <c:axId val="-1357044864"/>
      </c:barChart>
      <c:catAx>
        <c:axId val="-13570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7044864"/>
        <c:crosses val="autoZero"/>
        <c:auto val="1"/>
        <c:lblAlgn val="ctr"/>
        <c:lblOffset val="100"/>
        <c:noMultiLvlLbl val="0"/>
      </c:catAx>
      <c:valAx>
        <c:axId val="-13570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35704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26714797382292E-2"/>
          <c:y val="0.19725424111880446"/>
          <c:w val="0.92723310521787994"/>
          <c:h val="6.4705453006518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304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4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0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538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41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31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38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40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9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448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36FF-155A-47F6-9150-E18B46C6D439}" type="datetimeFigureOut">
              <a:rPr lang="sl-SI" smtClean="0"/>
              <a:t>19.3.2015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7389-C66E-4786-B5F8-086BF22E16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241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l-SI" b="1" dirty="0" smtClean="0">
                <a:latin typeface="+mn-lt"/>
              </a:rPr>
              <a:t>SAMOEVALVACIJA </a:t>
            </a:r>
            <a:br>
              <a:rPr lang="sl-SI" b="1" dirty="0" smtClean="0">
                <a:latin typeface="+mn-lt"/>
              </a:rPr>
            </a:br>
            <a:r>
              <a:rPr lang="sl-SI" b="1" dirty="0" smtClean="0">
                <a:latin typeface="+mn-lt"/>
              </a:rPr>
              <a:t>KNJIŽNIČNE DEJAVNOSTI </a:t>
            </a:r>
            <a:br>
              <a:rPr lang="sl-SI" b="1" dirty="0" smtClean="0">
                <a:latin typeface="+mn-lt"/>
              </a:rPr>
            </a:br>
            <a:r>
              <a:rPr lang="sl-SI" b="1" dirty="0" smtClean="0">
                <a:latin typeface="+mn-lt"/>
              </a:rPr>
              <a:t>NA UNIVERZI V MARIBORU</a:t>
            </a:r>
            <a:endParaRPr lang="sl-SI" b="1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231036"/>
            <a:ext cx="9144000" cy="1026763"/>
          </a:xfrm>
        </p:spPr>
        <p:txBody>
          <a:bodyPr>
            <a:normAutofit/>
          </a:bodyPr>
          <a:lstStyle/>
          <a:p>
            <a:pPr algn="r"/>
            <a:r>
              <a:rPr lang="sl-SI" sz="2800" dirty="0" smtClean="0"/>
              <a:t>PRIMERJAVA MED ŠTUDIJSKIMA LETOMA </a:t>
            </a:r>
          </a:p>
          <a:p>
            <a:pPr algn="r"/>
            <a:r>
              <a:rPr lang="sl-SI" sz="2800" dirty="0" smtClean="0"/>
              <a:t>2007/2008 IN 2013/2014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8409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552557"/>
              </p:ext>
            </p:extLst>
          </p:nvPr>
        </p:nvGraphicFramePr>
        <p:xfrm>
          <a:off x="247973" y="296883"/>
          <a:ext cx="11747715" cy="617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2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610822"/>
              </p:ext>
            </p:extLst>
          </p:nvPr>
        </p:nvGraphicFramePr>
        <p:xfrm>
          <a:off x="232475" y="170481"/>
          <a:ext cx="11701219" cy="646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65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71527"/>
              </p:ext>
            </p:extLst>
          </p:nvPr>
        </p:nvGraphicFramePr>
        <p:xfrm>
          <a:off x="108487" y="325464"/>
          <a:ext cx="11948833" cy="63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6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900424"/>
              </p:ext>
            </p:extLst>
          </p:nvPr>
        </p:nvGraphicFramePr>
        <p:xfrm>
          <a:off x="278969" y="344385"/>
          <a:ext cx="11670224" cy="609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54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80950"/>
              </p:ext>
            </p:extLst>
          </p:nvPr>
        </p:nvGraphicFramePr>
        <p:xfrm>
          <a:off x="278968" y="340243"/>
          <a:ext cx="11732217" cy="624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6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38462"/>
              </p:ext>
            </p:extLst>
          </p:nvPr>
        </p:nvGraphicFramePr>
        <p:xfrm>
          <a:off x="247972" y="475014"/>
          <a:ext cx="11825207" cy="608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2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715452"/>
              </p:ext>
            </p:extLst>
          </p:nvPr>
        </p:nvGraphicFramePr>
        <p:xfrm>
          <a:off x="232475" y="276447"/>
          <a:ext cx="11476595" cy="61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486153"/>
              </p:ext>
            </p:extLst>
          </p:nvPr>
        </p:nvGraphicFramePr>
        <p:xfrm>
          <a:off x="185980" y="233916"/>
          <a:ext cx="11871701" cy="619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0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latin typeface="+mn-lt"/>
              </a:rPr>
              <a:t>PODROČJA PRESOJE</a:t>
            </a:r>
            <a:endParaRPr lang="sl-SI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681" y="1825625"/>
            <a:ext cx="11506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Samoevalvacija </a:t>
            </a:r>
            <a:r>
              <a:rPr lang="sl-SI" dirty="0"/>
              <a:t>univerze ali članice univerze </a:t>
            </a:r>
            <a:r>
              <a:rPr lang="sl-SI" dirty="0" smtClean="0"/>
              <a:t>poteka v </a:t>
            </a:r>
            <a:r>
              <a:rPr lang="sl-SI" dirty="0"/>
              <a:t>skladu z </a:t>
            </a:r>
            <a:r>
              <a:rPr lang="sl-SI" dirty="0" smtClean="0"/>
              <a:t>merili NAKVIS-a:</a:t>
            </a:r>
            <a:endParaRPr lang="sl-SI" dirty="0"/>
          </a:p>
          <a:p>
            <a:r>
              <a:rPr lang="sl-SI" dirty="0"/>
              <a:t>vpetost v okolje,</a:t>
            </a:r>
          </a:p>
          <a:p>
            <a:r>
              <a:rPr lang="sl-SI" dirty="0"/>
              <a:t>delovanje visokošolskega zavoda,</a:t>
            </a:r>
          </a:p>
          <a:p>
            <a:r>
              <a:rPr lang="sl-SI" dirty="0" smtClean="0"/>
              <a:t>kadri</a:t>
            </a:r>
            <a:r>
              <a:rPr lang="sl-SI" dirty="0"/>
              <a:t>,</a:t>
            </a:r>
          </a:p>
          <a:p>
            <a:r>
              <a:rPr lang="sl-SI" dirty="0"/>
              <a:t>študenti,</a:t>
            </a:r>
          </a:p>
          <a:p>
            <a:r>
              <a:rPr lang="sl-SI" dirty="0" smtClean="0"/>
              <a:t>materialni pogoji – </a:t>
            </a:r>
            <a:r>
              <a:rPr lang="sl-SI" b="1" dirty="0" smtClean="0">
                <a:solidFill>
                  <a:srgbClr val="E68900"/>
                </a:solidFill>
              </a:rPr>
              <a:t>VISOKOŠOLSKE KNJIŽNICE</a:t>
            </a:r>
            <a:endParaRPr lang="sl-SI" b="1" dirty="0">
              <a:solidFill>
                <a:srgbClr val="E68900"/>
              </a:solidFill>
            </a:endParaRPr>
          </a:p>
          <a:p>
            <a:r>
              <a:rPr lang="sl-SI" dirty="0"/>
              <a:t>zagotavljanje </a:t>
            </a:r>
            <a:r>
              <a:rPr lang="sl-SI" dirty="0" smtClean="0"/>
              <a:t>kakovosti, inovativnosti in razvojne naravnanosti.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267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latin typeface="+mn-lt"/>
              </a:rPr>
              <a:t>VISOKOŠOLSKE KNJIŽNICE</a:t>
            </a:r>
            <a:endParaRPr lang="sl-SI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dirty="0" smtClean="0"/>
              <a:t>Knjižnica visokošolskega zavoda zagotavlja </a:t>
            </a:r>
            <a:r>
              <a:rPr lang="sl-SI" sz="3200" b="1" dirty="0" smtClean="0">
                <a:solidFill>
                  <a:srgbClr val="E68900"/>
                </a:solidFill>
              </a:rPr>
              <a:t>ustrezne knjižnične informacijske storitve</a:t>
            </a:r>
            <a:r>
              <a:rPr lang="sl-SI" sz="3200" dirty="0" smtClean="0"/>
              <a:t>, </a:t>
            </a:r>
            <a:r>
              <a:rPr lang="sl-SI" sz="3200" b="1" dirty="0" smtClean="0">
                <a:solidFill>
                  <a:srgbClr val="E68900"/>
                </a:solidFill>
              </a:rPr>
              <a:t>dostop do knjižničnega gradiva </a:t>
            </a:r>
            <a:r>
              <a:rPr lang="sl-SI" sz="3200" dirty="0" smtClean="0"/>
              <a:t>s področja študijskih programov ter znanstveno-raziskovalnih oziroma umetniških in strokovnih področij zavoda; študijsko gradivo in elektronske baze podatkov morajo </a:t>
            </a:r>
            <a:r>
              <a:rPr lang="sl-SI" sz="3200" b="1" dirty="0" smtClean="0">
                <a:solidFill>
                  <a:srgbClr val="E68900"/>
                </a:solidFill>
              </a:rPr>
              <a:t>ustrezati vsebini in stopnji študijskih programov</a:t>
            </a:r>
            <a:r>
              <a:rPr lang="sl-SI" sz="3200" dirty="0" smtClean="0"/>
              <a:t>. </a:t>
            </a:r>
          </a:p>
          <a:p>
            <a:pPr marL="0" indent="0">
              <a:buNone/>
            </a:pPr>
            <a:r>
              <a:rPr lang="sl-SI" sz="3200" dirty="0" smtClean="0"/>
              <a:t>Delavci v knjižnici so </a:t>
            </a:r>
            <a:r>
              <a:rPr lang="sl-SI" sz="3200" b="1" dirty="0" smtClean="0">
                <a:solidFill>
                  <a:srgbClr val="E68900"/>
                </a:solidFill>
              </a:rPr>
              <a:t>ustrezno usposobljeni </a:t>
            </a:r>
            <a:r>
              <a:rPr lang="sl-SI" sz="3200" dirty="0" smtClean="0"/>
              <a:t>za svetovanje in pomoč študentom ter drugim deležnikom.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800" dirty="0" smtClean="0"/>
              <a:t>(Merila za akreditacijo in zunanjo evalvacijo visokošolskih zavodov in študijskih programov, sklepi KOKU)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58940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6510" y="365125"/>
            <a:ext cx="10957290" cy="1325563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 smtClean="0">
                <a:latin typeface="Calibri" pitchFamily="34" charset="0"/>
              </a:rPr>
              <a:t>ENOTNA </a:t>
            </a:r>
            <a:r>
              <a:rPr lang="sl-SI" sz="3600" b="1" dirty="0">
                <a:latin typeface="Calibri" pitchFamily="34" charset="0"/>
              </a:rPr>
              <a:t>SAMOEVALVACIJSKA MERILA </a:t>
            </a:r>
            <a:br>
              <a:rPr lang="sl-SI" sz="3600" b="1" dirty="0">
                <a:latin typeface="Calibri" pitchFamily="34" charset="0"/>
              </a:rPr>
            </a:br>
            <a:r>
              <a:rPr lang="sl-SI" sz="3600" b="1" dirty="0">
                <a:latin typeface="Calibri" pitchFamily="34" charset="0"/>
              </a:rPr>
              <a:t>ZA KNJIŽNIČNO DEJAVNOST NA UM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6510" y="1825625"/>
            <a:ext cx="1145879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E68900"/>
                </a:solidFill>
              </a:rPr>
              <a:t>2006/2007</a:t>
            </a:r>
            <a:r>
              <a:rPr lang="sl-SI" dirty="0" smtClean="0"/>
              <a:t>: Kazalci uspešnosti knjižnične dejavnosti v Univerzitetni knjižnici Maribor</a:t>
            </a:r>
          </a:p>
          <a:p>
            <a:pPr marL="0" indent="0">
              <a:buNone/>
            </a:pPr>
            <a:r>
              <a:rPr lang="sl-SI" dirty="0" smtClean="0"/>
              <a:t>in visokošolskih knjižnicah Univerze v Mariboru</a:t>
            </a:r>
          </a:p>
          <a:p>
            <a:pPr marL="0" indent="0">
              <a:buNone/>
            </a:pPr>
            <a:endParaRPr lang="sl-SI" dirty="0" smtClean="0"/>
          </a:p>
          <a:p>
            <a:pPr algn="ctr">
              <a:buFontTx/>
              <a:buChar char="-"/>
            </a:pPr>
            <a:r>
              <a:rPr lang="sl-SI" sz="3200" b="1" dirty="0">
                <a:latin typeface="Calibri" pitchFamily="34" charset="0"/>
              </a:rPr>
              <a:t>Uporabniki in storitve</a:t>
            </a:r>
          </a:p>
          <a:p>
            <a:pPr algn="ctr">
              <a:buFontTx/>
              <a:buChar char="-"/>
            </a:pPr>
            <a:r>
              <a:rPr lang="sl-SI" sz="3200" b="1" dirty="0">
                <a:latin typeface="Calibri" pitchFamily="34" charset="0"/>
              </a:rPr>
              <a:t>Knjižnična zbirka</a:t>
            </a:r>
          </a:p>
          <a:p>
            <a:pPr algn="ctr">
              <a:buFontTx/>
              <a:buChar char="-"/>
            </a:pPr>
            <a:r>
              <a:rPr lang="sl-SI" sz="3200" b="1" dirty="0">
                <a:latin typeface="Calibri" pitchFamily="34" charset="0"/>
              </a:rPr>
              <a:t>Dejavnost izobraževanja</a:t>
            </a:r>
          </a:p>
          <a:p>
            <a:pPr algn="ctr">
              <a:buFontTx/>
              <a:buChar char="-"/>
            </a:pPr>
            <a:r>
              <a:rPr lang="sl-SI" sz="3200" b="1" dirty="0">
                <a:latin typeface="Calibri" pitchFamily="34" charset="0"/>
              </a:rPr>
              <a:t>Razvoj potencialov knjižnice</a:t>
            </a:r>
          </a:p>
          <a:p>
            <a:pPr algn="ctr">
              <a:buFontTx/>
              <a:buChar char="-"/>
            </a:pPr>
            <a:r>
              <a:rPr lang="sl-SI" sz="3200" b="1" dirty="0">
                <a:latin typeface="Calibri" pitchFamily="34" charset="0"/>
              </a:rPr>
              <a:t>Prostori in oprema</a:t>
            </a:r>
          </a:p>
          <a:p>
            <a:pPr algn="ctr">
              <a:buFontTx/>
              <a:buChar char="-"/>
            </a:pPr>
            <a:r>
              <a:rPr lang="sl-SI" sz="3200" b="1" dirty="0">
                <a:latin typeface="Calibri" pitchFamily="34" charset="0"/>
              </a:rPr>
              <a:t> Izdatki </a:t>
            </a:r>
            <a:r>
              <a:rPr lang="sl-SI" sz="3200" b="1" dirty="0" smtClean="0">
                <a:latin typeface="Calibri" pitchFamily="34" charset="0"/>
              </a:rPr>
              <a:t>knjižnice</a:t>
            </a:r>
            <a:endParaRPr lang="sl-SI" sz="3200" dirty="0"/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5190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39243" cy="1251024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 smtClean="0">
                <a:latin typeface="+mn-lt"/>
              </a:rPr>
              <a:t/>
            </a:r>
            <a:br>
              <a:rPr lang="sl-SI" sz="3600" b="1" dirty="0" smtClean="0">
                <a:latin typeface="+mn-lt"/>
              </a:rPr>
            </a:br>
            <a:r>
              <a:rPr lang="sl-SI" sz="3400" b="1" dirty="0" smtClean="0">
                <a:latin typeface="+mn-lt"/>
              </a:rPr>
              <a:t>STROKOVNI STANDARDI IN PRIPOROČILA ZA ORGANIZACIJO, DELOVANJE IN EVALVACIJO VISOKOŠOLSKIH KNJIŽNIC</a:t>
            </a:r>
            <a:br>
              <a:rPr lang="sl-SI" sz="3400" b="1" dirty="0" smtClean="0">
                <a:latin typeface="+mn-lt"/>
              </a:rPr>
            </a:br>
            <a:endParaRPr lang="sl-SI" sz="3400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4669" y="1772156"/>
            <a:ext cx="11539243" cy="4688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E68900"/>
                </a:solidFill>
              </a:rPr>
              <a:t>2011/2012</a:t>
            </a:r>
            <a:r>
              <a:rPr lang="sl-SI" dirty="0" smtClean="0"/>
              <a:t>: Samoevalvacija </a:t>
            </a:r>
            <a:r>
              <a:rPr lang="sl-SI" dirty="0"/>
              <a:t>knjižnične dejavnosti na UM </a:t>
            </a:r>
            <a:r>
              <a:rPr lang="sl-SI" dirty="0" smtClean="0"/>
              <a:t>(uskladitev z  </a:t>
            </a:r>
            <a:r>
              <a:rPr lang="sl-SI" dirty="0"/>
              <a:t>vprašalnikom </a:t>
            </a:r>
            <a:r>
              <a:rPr lang="sl-SI" dirty="0" smtClean="0"/>
              <a:t>Cezar-ja, definicije </a:t>
            </a:r>
            <a:r>
              <a:rPr lang="sl-SI" dirty="0"/>
              <a:t>po </a:t>
            </a:r>
            <a:r>
              <a:rPr lang="sl-SI" dirty="0" smtClean="0"/>
              <a:t>Cezar-ju, zbiranje </a:t>
            </a:r>
            <a:r>
              <a:rPr lang="sl-SI" dirty="0"/>
              <a:t>podatkov na 31</a:t>
            </a:r>
            <a:r>
              <a:rPr lang="sl-SI" dirty="0" smtClean="0"/>
              <a:t>. 12</a:t>
            </a:r>
            <a:r>
              <a:rPr lang="sl-SI" dirty="0"/>
              <a:t>. obravnavanega </a:t>
            </a:r>
            <a:r>
              <a:rPr lang="sl-SI" dirty="0" smtClean="0"/>
              <a:t>študijskega leta)</a:t>
            </a:r>
          </a:p>
          <a:p>
            <a:pPr marL="0" indent="0">
              <a:buNone/>
            </a:pPr>
            <a:endParaRPr lang="sl-SI" dirty="0" smtClean="0"/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sl-SI" b="1" dirty="0" smtClean="0">
                <a:latin typeface="Calibri" pitchFamily="34" charset="0"/>
              </a:rPr>
              <a:t>Vloženi viri in pogoji za delovanje knjižnice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dirty="0" smtClean="0">
                <a:latin typeface="Calibri" pitchFamily="34" charset="0"/>
              </a:rPr>
              <a:t>(prostori in oprema, knjižnični delavci, knjižnično gradivo, proračun knjižnice)</a:t>
            </a:r>
            <a:endParaRPr lang="sl-SI" dirty="0">
              <a:latin typeface="Calibri" pitchFamily="34" charset="0"/>
            </a:endParaRP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sl-SI" b="1" dirty="0" smtClean="0">
                <a:latin typeface="Calibri" pitchFamily="34" charset="0"/>
              </a:rPr>
              <a:t>Knjižnične storitve in uporaba knjižnice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dirty="0" smtClean="0">
                <a:latin typeface="Calibri" pitchFamily="34" charset="0"/>
              </a:rPr>
              <a:t>(osnovne knjižnične storitve, in uporaba, izobraževalna dejavnost, bibliografska dejavnost, predstavitvena in promocijska dejavnost)</a:t>
            </a:r>
            <a:endParaRPr lang="sl-SI" dirty="0"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sl-SI" b="1" dirty="0" smtClean="0">
                <a:latin typeface="Calibri" pitchFamily="34" charset="0"/>
              </a:rPr>
              <a:t>Učinkovitost knjižnice in delovnih procesov</a:t>
            </a:r>
            <a:endParaRPr lang="sl-SI" b="1" dirty="0"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sl-SI" b="1" dirty="0" smtClean="0">
                <a:latin typeface="Calibri" pitchFamily="34" charset="0"/>
              </a:rPr>
              <a:t>Sposobnost knjižnice za spremembe in razvoj</a:t>
            </a:r>
            <a:endParaRPr lang="sl-SI" b="1" dirty="0">
              <a:latin typeface="Calibri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385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5619"/>
              </p:ext>
            </p:extLst>
          </p:nvPr>
        </p:nvGraphicFramePr>
        <p:xfrm>
          <a:off x="325464" y="332509"/>
          <a:ext cx="11577234" cy="6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6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80886"/>
              </p:ext>
            </p:extLst>
          </p:nvPr>
        </p:nvGraphicFramePr>
        <p:xfrm>
          <a:off x="169933" y="113288"/>
          <a:ext cx="12022067" cy="665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06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182359"/>
              </p:ext>
            </p:extLst>
          </p:nvPr>
        </p:nvGraphicFramePr>
        <p:xfrm>
          <a:off x="325464" y="180754"/>
          <a:ext cx="11608231" cy="637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3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395656"/>
              </p:ext>
            </p:extLst>
          </p:nvPr>
        </p:nvGraphicFramePr>
        <p:xfrm>
          <a:off x="139485" y="273133"/>
          <a:ext cx="11840705" cy="609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5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409</Words>
  <Application>Microsoft Office PowerPoint</Application>
  <PresentationFormat>Širokozaslonsko</PresentationFormat>
  <Paragraphs>63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SAMOEVALVACIJA  KNJIŽNIČNE DEJAVNOSTI  NA UNIVERZI V MARIBORU</vt:lpstr>
      <vt:lpstr>PODROČJA PRESOJE</vt:lpstr>
      <vt:lpstr>VISOKOŠOLSKE KNJIŽNICE</vt:lpstr>
      <vt:lpstr>ENOTNA SAMOEVALVACIJSKA MERILA  ZA KNJIŽNIČNO DEJAVNOST NA UM</vt:lpstr>
      <vt:lpstr> STROKOVNI STANDARDI IN PRIPOROČILA ZA ORGANIZACIJO, DELOVANJE IN EVALVACIJO VISOKOŠOLSKIH KNJIŽNIC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Dunja Legat</dc:creator>
  <cp:lastModifiedBy>Sandra Kurnik Zupanič</cp:lastModifiedBy>
  <cp:revision>25</cp:revision>
  <dcterms:created xsi:type="dcterms:W3CDTF">2015-03-18T13:13:30Z</dcterms:created>
  <dcterms:modified xsi:type="dcterms:W3CDTF">2015-03-19T11:19:49Z</dcterms:modified>
</cp:coreProperties>
</file>